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8" name="Fußzeilenplatzhalt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4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3" name="Fußzeilenplatzhalt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B1D3A9-B3EF-5948-9D3E-AEA540F0EE6E}" type="datetimeFigureOut">
              <a:rPr lang="de-DE"/>
              <a:t/>
            </a:fld>
            <a:endParaRPr lang="de-DE"/>
          </a:p>
        </p:txBody>
      </p:sp>
      <p:sp>
        <p:nvSpPr>
          <p:cNvPr id="5" name="Fußzeilenplatzhalt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484A4F-E2C6-8047-93AD-BD4ACAFAA2E8}" type="slidenum">
              <a:rPr lang="de-DE"/>
              <a:t/>
            </a:fld>
            <a:endParaRPr lang="de-DE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C0000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8" name="Picture 2" descr="akg-images - Römische Hochzeit" hidden="0"/>
          <p:cNvPicPr>
            <a:picLocks noChangeAspect="1" noChangeArrowheads="1"/>
          </p:cNvPicPr>
          <p:nvPr isPhoto="0" userDrawn="0"/>
        </p:nvPicPr>
        <p:blipFill>
          <a:blip r:embed="rId2"/>
          <a:srcRect l="18558" t="0" r="3188" b="0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noFill/>
        </p:spPr>
      </p:pic>
      <p:sp>
        <p:nvSpPr>
          <p:cNvPr id="73" name="Rectangle 72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 flipH="1">
            <a:off x="5125019" y="0"/>
            <a:ext cx="7066977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237508" y="262836"/>
            <a:ext cx="3822189" cy="9670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/>
              <a:t>Rollen </a:t>
            </a:r>
            <a:endParaRPr/>
          </a:p>
        </p:txBody>
      </p:sp>
      <p:sp>
        <p:nvSpPr>
          <p:cNvPr id="4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237509" y="1358096"/>
            <a:ext cx="3822189" cy="52370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sz="2200"/>
              <a:t>Brautpaar: </a:t>
            </a:r>
            <a:endParaRPr/>
          </a:p>
          <a:p>
            <a:pPr lvl="1">
              <a:defRPr/>
            </a:pPr>
            <a:r>
              <a:rPr lang="de-DE" sz="2200"/>
              <a:t>Braut (Cornelia)</a:t>
            </a:r>
            <a:endParaRPr/>
          </a:p>
          <a:p>
            <a:pPr lvl="1">
              <a:defRPr/>
            </a:pPr>
            <a:r>
              <a:rPr lang="de-DE" sz="2200"/>
              <a:t>Bräutigam (Gaius)</a:t>
            </a:r>
            <a:endParaRPr/>
          </a:p>
          <a:p>
            <a:pPr lvl="1">
              <a:defRPr/>
            </a:pPr>
            <a:endParaRPr lang="de-DE" sz="1000"/>
          </a:p>
          <a:p>
            <a:pPr>
              <a:lnSpc>
                <a:spcPct val="110000"/>
              </a:lnSpc>
              <a:defRPr/>
            </a:pPr>
            <a:r>
              <a:rPr lang="de-DE" sz="2200"/>
              <a:t>Familie der Braut </a:t>
            </a:r>
            <a:endParaRPr/>
          </a:p>
          <a:p>
            <a:pPr lvl="1">
              <a:defRPr/>
            </a:pPr>
            <a:r>
              <a:rPr lang="de-DE" sz="2200"/>
              <a:t>Vater der Braut</a:t>
            </a:r>
            <a:endParaRPr/>
          </a:p>
          <a:p>
            <a:pPr lvl="1">
              <a:defRPr/>
            </a:pPr>
            <a:r>
              <a:rPr lang="de-DE" sz="2200"/>
              <a:t>Mutter der Braut</a:t>
            </a:r>
            <a:endParaRPr/>
          </a:p>
          <a:p>
            <a:pPr lvl="1">
              <a:defRPr/>
            </a:pPr>
            <a:endParaRPr lang="de-DE" sz="1100"/>
          </a:p>
          <a:p>
            <a:pPr>
              <a:defRPr/>
            </a:pPr>
            <a:r>
              <a:rPr lang="de-DE" sz="2200"/>
              <a:t>Familie des Bräutigam</a:t>
            </a:r>
            <a:endParaRPr/>
          </a:p>
          <a:p>
            <a:pPr lvl="1">
              <a:defRPr/>
            </a:pPr>
            <a:r>
              <a:rPr lang="de-DE" sz="2200"/>
              <a:t>Vater des Bräutigams </a:t>
            </a:r>
            <a:endParaRPr/>
          </a:p>
          <a:p>
            <a:pPr lvl="1">
              <a:defRPr/>
            </a:pPr>
            <a:endParaRPr lang="de-DE" sz="1100"/>
          </a:p>
          <a:p>
            <a:pPr>
              <a:defRPr/>
            </a:pPr>
            <a:r>
              <a:rPr lang="de-DE" sz="2200"/>
              <a:t>Begleitung/Gäste: </a:t>
            </a:r>
            <a:endParaRPr/>
          </a:p>
          <a:p>
            <a:pPr lvl="1">
              <a:defRPr/>
            </a:pPr>
            <a:r>
              <a:rPr lang="de-DE" sz="2200"/>
              <a:t>Gäste </a:t>
            </a:r>
            <a:endParaRPr/>
          </a:p>
          <a:p>
            <a:pPr lvl="1">
              <a:defRPr/>
            </a:pPr>
            <a:r>
              <a:rPr lang="de-DE" sz="2200"/>
              <a:t>Drei Jungen  </a:t>
            </a:r>
            <a:endParaRPr/>
          </a:p>
          <a:p>
            <a:pPr lvl="1">
              <a:defRPr/>
            </a:pPr>
            <a:r>
              <a:rPr lang="de-DE" sz="2200"/>
              <a:t>Flötenspieler (</a:t>
            </a:r>
            <a:r>
              <a:rPr lang="de-DE" sz="2200" b="1" i="1"/>
              <a:t>tibicines</a:t>
            </a:r>
            <a:r>
              <a:rPr lang="de-DE" sz="2200"/>
              <a:t>) </a:t>
            </a:r>
            <a:endParaRPr/>
          </a:p>
          <a:p>
            <a:pPr lvl="1">
              <a:defRPr/>
            </a:pPr>
            <a:r>
              <a:rPr lang="de-DE" sz="2200"/>
              <a:t>Priester (</a:t>
            </a:r>
            <a:r>
              <a:rPr lang="de-DE" sz="2200" b="1" i="1"/>
              <a:t>Flamen </a:t>
            </a:r>
            <a:r>
              <a:rPr lang="de-DE" sz="2200" b="1" i="1"/>
              <a:t>Dialis</a:t>
            </a:r>
            <a:r>
              <a:rPr lang="de-DE" sz="2200"/>
              <a:t>) </a:t>
            </a:r>
            <a:endParaRPr/>
          </a:p>
          <a:p>
            <a:pPr>
              <a:defRPr/>
            </a:pPr>
            <a:endParaRPr lang="de-DE"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Grafik 3" descr="Ein Bild, das Boden, draußen, Schmutz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17114" t="0" r="3575" b="0"/>
          <a:stretch/>
        </p:blipFill>
        <p:spPr bwMode="auto">
          <a:xfrm>
            <a:off x="3170713" y="10"/>
            <a:ext cx="9021288" cy="6857990"/>
          </a:xfrm>
          <a:prstGeom prst="rect">
            <a:avLst/>
          </a:prstGeom>
        </p:spPr>
      </p:pic>
      <p:sp>
        <p:nvSpPr>
          <p:cNvPr id="13" name="Rectangle 12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31554" y="239871"/>
            <a:ext cx="4550641" cy="8719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800"/>
              <a:t>Verhandlung der Mitgift (</a:t>
            </a:r>
            <a:r>
              <a:rPr lang="de-DE" sz="2800" b="1" i="1"/>
              <a:t>dos</a:t>
            </a:r>
            <a:r>
              <a:rPr lang="de-DE" sz="2800"/>
              <a:t>)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31554" y="1101013"/>
            <a:ext cx="4550642" cy="5658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/>
              <a:t>Vater der Braut + Vater des Bräutigams verhandeln </a:t>
            </a:r>
            <a:endParaRPr lang="de-DE" sz="2000" b="1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 b="1"/>
              <a:t>Gründe für Hochzeit: </a:t>
            </a:r>
            <a:endParaRPr lang="de-DE" sz="2000"/>
          </a:p>
          <a:p>
            <a:pPr>
              <a:lnSpc>
                <a:spcPct val="100000"/>
              </a:lnSpc>
              <a:defRPr/>
            </a:pPr>
            <a:r>
              <a:rPr lang="de-DE" sz="2000"/>
              <a:t>Verbesserung von Beziehungen (Politik, Handel, Freundschaften)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Vermehrung von Reichtum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Fortbestand der Familie 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 b="1"/>
              <a:t>Hauptfrage bei den Verhandlungen: 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 b="1"/>
              <a:t>Wie viel ist die Tochter wert?</a:t>
            </a:r>
            <a:endParaRPr lang="de-DE" sz="2000"/>
          </a:p>
          <a:p>
            <a:pPr>
              <a:lnSpc>
                <a:spcPct val="100000"/>
              </a:lnSpc>
              <a:defRPr/>
            </a:pPr>
            <a:r>
              <a:rPr lang="de-DE" sz="2000"/>
              <a:t>Vieh, Grund, Geld, Hausrat &amp; Sklaven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Zusammenarbeit und Unterstützung (politisch-geschäftlich) 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/>
              <a:t> Ehevertrag wird aufgesetzt </a:t>
            </a:r>
            <a:endParaRPr lang="de-DE" sz="2000" b="1"/>
          </a:p>
          <a:p>
            <a:pPr marL="0" indent="0">
              <a:buNone/>
              <a:defRPr/>
            </a:pPr>
            <a:r>
              <a:rPr lang="de-DE" sz="2000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Grafik 6" descr="Ein Bild, das Person, Personen, alt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11403" t="0" r="9284" b="0"/>
          <a:stretch/>
        </p:blipFill>
        <p:spPr bwMode="auto"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14" name="Rectangle 13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 flipH="1">
            <a:off x="5125019" y="0"/>
            <a:ext cx="7066977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338631" y="291185"/>
            <a:ext cx="382218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/>
              <a:t>Bekanntgabe der Verlobung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338631" y="2067523"/>
            <a:ext cx="4658973" cy="438926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DE" sz="2000"/>
              <a:t>Vater Braut + Vater Bräutigam + Braut + Bräutigam </a:t>
            </a:r>
            <a:endParaRPr/>
          </a:p>
          <a:p>
            <a:pPr marL="0" indent="0">
              <a:buNone/>
              <a:defRPr/>
            </a:pPr>
            <a:endParaRPr lang="de-DE" sz="2000"/>
          </a:p>
          <a:p>
            <a:pPr>
              <a:defRPr/>
            </a:pPr>
            <a:r>
              <a:rPr lang="de-DE" sz="2000"/>
              <a:t>Vater der Braut geht zur Tochter: </a:t>
            </a:r>
            <a:endParaRPr/>
          </a:p>
          <a:p>
            <a:pPr marL="0" indent="0">
              <a:buNone/>
              <a:defRPr/>
            </a:pPr>
            <a:r>
              <a:rPr lang="de-DE" sz="2000"/>
              <a:t>     Reaktion </a:t>
            </a:r>
            <a:endParaRPr/>
          </a:p>
          <a:p>
            <a:pPr>
              <a:defRPr/>
            </a:pPr>
            <a:r>
              <a:rPr lang="de-DE" sz="2000"/>
              <a:t>Vater des Bräutigams geht Sohn: </a:t>
            </a:r>
            <a:endParaRPr/>
          </a:p>
          <a:p>
            <a:pPr marL="0" indent="0">
              <a:buNone/>
              <a:defRPr/>
            </a:pPr>
            <a:r>
              <a:rPr lang="de-DE" sz="2000"/>
              <a:t>     Reaktion </a:t>
            </a:r>
            <a:endParaRPr/>
          </a:p>
          <a:p>
            <a:pPr>
              <a:defRPr/>
            </a:pPr>
            <a:r>
              <a:rPr lang="de-DE" sz="2000"/>
              <a:t>Bräutigam (Gaius) schenkt Braut (Cornelia) Handgeld (</a:t>
            </a:r>
            <a:r>
              <a:rPr lang="de-DE" sz="2000" b="1" i="1"/>
              <a:t>arra</a:t>
            </a:r>
            <a:r>
              <a:rPr lang="de-DE" sz="2000"/>
              <a:t>) oder Ring</a:t>
            </a:r>
            <a:endParaRPr/>
          </a:p>
          <a:p>
            <a:pPr>
              <a:defRPr/>
            </a:pPr>
            <a:r>
              <a:rPr lang="de-DE" sz="2000"/>
              <a:t>Verlobungsring wird am Ringfinger der rechten Hand getragen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Grafik 4" descr="Ein Bild, das Text, drinnen, darstellend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457" t="0" r="20230" b="0"/>
          <a:stretch/>
        </p:blipFill>
        <p:spPr bwMode="auto"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2" name="Rectangle 11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92985" y="452959"/>
            <a:ext cx="5742411" cy="1087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700"/>
              <a:t>Wahl des Hochzeittermines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92985" y="1540326"/>
            <a:ext cx="4312445" cy="4729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000"/>
              <a:t>Befragung der Auguren                       </a:t>
            </a:r>
            <a:r>
              <a:rPr lang="de-DE" sz="2000"/>
              <a:t> Bestimmung des Tages durch astronomische Berechnungen und Opferzeichen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 Es durften keine Hochzeiten…: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de-DE" sz="2000"/>
              <a:t>im März stattfinden                      Monat des Kriegsgottes Mars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de-DE" sz="2000"/>
              <a:t>im Mai stattfinden                        Monat der Erd- und Unterweltfeste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de-DE" sz="2000"/>
              <a:t>an den </a:t>
            </a:r>
            <a:r>
              <a:rPr lang="de-DE" sz="2000" b="1" i="1"/>
              <a:t>dies </a:t>
            </a:r>
            <a:r>
              <a:rPr lang="de-DE" sz="2000" b="1" i="1"/>
              <a:t>religiosi</a:t>
            </a:r>
            <a:r>
              <a:rPr lang="de-DE" sz="2000" b="1" i="1"/>
              <a:t> </a:t>
            </a:r>
            <a:r>
              <a:rPr lang="de-DE" sz="2000"/>
              <a:t>stattfinden  Morgen- und Abendstunden galten als </a:t>
            </a:r>
            <a:r>
              <a:rPr lang="de-DE" sz="2000" b="1" i="1"/>
              <a:t>nefas</a:t>
            </a:r>
            <a:r>
              <a:rPr lang="de-DE" sz="2000"/>
              <a:t> , an denen keine rechtsrelevanten Handlungen stattfinden durften   </a:t>
            </a:r>
            <a:endParaRPr lang="de-DE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4" name="Rectangle 9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16888" y="379163"/>
            <a:ext cx="10515600" cy="13064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/>
              <a:t>Am Vorabend der Hochzeit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6888" y="1685606"/>
            <a:ext cx="4791382" cy="46151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000"/>
              <a:t>Braut + Mutter der Braut </a:t>
            </a:r>
            <a:endParaRPr/>
          </a:p>
          <a:p>
            <a:pPr marL="0" indent="0">
              <a:buNone/>
              <a:defRPr/>
            </a:pPr>
            <a:endParaRPr lang="de-DE" sz="2000"/>
          </a:p>
          <a:p>
            <a:pPr>
              <a:defRPr/>
            </a:pPr>
            <a:r>
              <a:rPr lang="de-DE" sz="2000"/>
              <a:t>Cornelia wird mit einer weißen </a:t>
            </a:r>
            <a:r>
              <a:rPr lang="de-DE" sz="2000" b="1" i="1"/>
              <a:t>tunica</a:t>
            </a:r>
            <a:r>
              <a:rPr lang="de-DE" sz="2000" b="1" i="1"/>
              <a:t> </a:t>
            </a:r>
            <a:r>
              <a:rPr lang="de-DE" sz="2000" b="1" i="1"/>
              <a:t>recta</a:t>
            </a:r>
            <a:r>
              <a:rPr lang="de-DE" sz="2000"/>
              <a:t>, einer gelben </a:t>
            </a:r>
            <a:r>
              <a:rPr lang="de-DE" sz="2000" b="1" i="1"/>
              <a:t>palla</a:t>
            </a:r>
            <a:r>
              <a:rPr lang="de-DE" sz="2000" i="1"/>
              <a:t> </a:t>
            </a:r>
            <a:r>
              <a:rPr lang="de-DE" sz="2000"/>
              <a:t>und einem roten Schleier (</a:t>
            </a:r>
            <a:r>
              <a:rPr lang="de-DE" sz="2000" b="1" i="1"/>
              <a:t>flammeum</a:t>
            </a:r>
            <a:r>
              <a:rPr lang="de-DE" sz="2000" i="1"/>
              <a:t>)</a:t>
            </a:r>
            <a:r>
              <a:rPr lang="de-DE" sz="2000"/>
              <a:t> bekleidet</a:t>
            </a:r>
            <a:endParaRPr/>
          </a:p>
          <a:p>
            <a:pPr>
              <a:defRPr/>
            </a:pPr>
            <a:r>
              <a:rPr lang="de-DE" sz="2000"/>
              <a:t>Cornelia opfert Spielzeug und Kinderkleidung den Laren und der Vesta</a:t>
            </a:r>
            <a:endParaRPr/>
          </a:p>
          <a:p>
            <a:pPr marL="0" indent="0">
              <a:buNone/>
              <a:defRPr/>
            </a:pPr>
            <a:r>
              <a:rPr lang="de-DE" sz="2000"/>
              <a:t>  Nimmt Abschied von ihrer Kindheit </a:t>
            </a:r>
            <a:endParaRPr/>
          </a:p>
          <a:p>
            <a:pPr>
              <a:defRPr/>
            </a:pPr>
            <a:r>
              <a:rPr lang="de-DE" sz="2000"/>
              <a:t>Geschenke vom Vater (Stoff und Edelsteine)</a:t>
            </a:r>
            <a:endParaRPr/>
          </a:p>
          <a:p>
            <a:pPr marL="0" indent="0">
              <a:buNone/>
              <a:defRPr/>
            </a:pPr>
            <a:endParaRPr lang="de-DE" sz="2000"/>
          </a:p>
          <a:p>
            <a:pPr marL="0" indent="0">
              <a:buNone/>
              <a:defRPr/>
            </a:pPr>
            <a:endParaRPr lang="de-DE" sz="2000"/>
          </a:p>
          <a:p>
            <a:pPr marL="0" indent="0">
              <a:buNone/>
              <a:defRPr/>
            </a:pPr>
            <a:endParaRPr lang="de-DE" sz="2000"/>
          </a:p>
        </p:txBody>
      </p:sp>
      <p:pic>
        <p:nvPicPr>
          <p:cNvPr id="5" name="Grafik 4" descr="Ein Bild, das Text, Stein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1630" t="0" r="4534" b="0"/>
          <a:stretch/>
        </p:blipFill>
        <p:spPr bwMode="auto">
          <a:xfrm>
            <a:off x="5504813" y="1904281"/>
            <a:ext cx="6170299" cy="4224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Grafik 6" descr="Ein Bild, das Gras, draußen, Person, Baum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0" t="0" r="6096" b="1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8" name="Rectangle 17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 flipH="1">
            <a:off x="5125019" y="0"/>
            <a:ext cx="7066977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626020" y="-171198"/>
            <a:ext cx="382218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3400"/>
              <a:t>Hochzeitszeremonie 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34237" y="1391261"/>
            <a:ext cx="5257798" cy="518635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DE" sz="2000"/>
              <a:t>Gäste + Brautleute + Brauteltern + Priester</a:t>
            </a:r>
            <a:endParaRPr/>
          </a:p>
          <a:p>
            <a:pPr marL="0" indent="0">
              <a:buNone/>
              <a:defRPr/>
            </a:pPr>
            <a:r>
              <a:rPr lang="de-DE" sz="2000"/>
              <a:t> </a:t>
            </a:r>
            <a:endParaRPr/>
          </a:p>
          <a:p>
            <a:pPr>
              <a:defRPr/>
            </a:pPr>
            <a:r>
              <a:rPr lang="de-DE" sz="2000"/>
              <a:t>Brautleute setzen sich auf Stühle die mit einem Schafsfell miteinander verbunden sind </a:t>
            </a:r>
            <a:endParaRPr/>
          </a:p>
          <a:p>
            <a:pPr>
              <a:defRPr/>
            </a:pPr>
            <a:r>
              <a:rPr lang="de-DE" sz="2000"/>
              <a:t>Priester verbindet die rechten Hände der Brautleute miteinander</a:t>
            </a:r>
            <a:endParaRPr/>
          </a:p>
          <a:p>
            <a:pPr>
              <a:defRPr/>
            </a:pPr>
            <a:r>
              <a:rPr lang="de-DE" sz="2000"/>
              <a:t>Braut spricht dabei die Formel: „</a:t>
            </a:r>
            <a:r>
              <a:rPr lang="de-DE" sz="2000" b="1" i="1"/>
              <a:t>Ubi</a:t>
            </a:r>
            <a:r>
              <a:rPr lang="de-DE" sz="2000" b="1" i="1"/>
              <a:t> tu Gaius </a:t>
            </a:r>
            <a:r>
              <a:rPr lang="de-DE" sz="2000" b="1" i="1"/>
              <a:t>ego</a:t>
            </a:r>
            <a:r>
              <a:rPr lang="de-DE" sz="2000" b="1" i="1"/>
              <a:t> Cornelia</a:t>
            </a:r>
            <a:r>
              <a:rPr lang="de-DE" sz="2000"/>
              <a:t>“</a:t>
            </a:r>
            <a:endParaRPr/>
          </a:p>
          <a:p>
            <a:pPr>
              <a:defRPr/>
            </a:pPr>
            <a:r>
              <a:rPr lang="de-DE" sz="2000"/>
              <a:t>Trauring wird an dem Ringfinger der linken Hand getragen</a:t>
            </a:r>
            <a:endParaRPr/>
          </a:p>
          <a:p>
            <a:pPr>
              <a:defRPr/>
            </a:pPr>
            <a:r>
              <a:rPr lang="de-DE" sz="2000"/>
              <a:t>unblutiges Opfer zu Ehern Jupiters </a:t>
            </a:r>
            <a:r>
              <a:rPr lang="de-DE" sz="2000"/>
              <a:t> Gebet wird gesprochen</a:t>
            </a:r>
            <a:endParaRPr lang="de-DE" sz="2000"/>
          </a:p>
          <a:p>
            <a:pPr>
              <a:defRPr/>
            </a:pPr>
            <a:r>
              <a:rPr lang="de-DE" sz="2000"/>
              <a:t>während Gebet umrunden die Brautleute den Altar von rechts </a:t>
            </a:r>
            <a:endParaRPr/>
          </a:p>
          <a:p>
            <a:pPr>
              <a:defRPr/>
            </a:pPr>
            <a:r>
              <a:rPr lang="de-DE" sz="2000"/>
              <a:t>Glückwünsche der Gäste  </a:t>
            </a:r>
            <a:endParaRPr/>
          </a:p>
          <a:p>
            <a:pPr>
              <a:defRPr/>
            </a:pPr>
            <a:r>
              <a:rPr lang="de-DE" sz="2000"/>
              <a:t>Festessen  </a:t>
            </a:r>
            <a:endParaRPr/>
          </a:p>
          <a:p>
            <a:pPr>
              <a:buFont typeface="Wingdings"/>
              <a:buChar char="Ø"/>
              <a:defRPr/>
            </a:pPr>
            <a:endParaRPr lang="de-DE" sz="1100"/>
          </a:p>
          <a:p>
            <a:pPr marL="0" indent="0">
              <a:buNone/>
              <a:defRPr/>
            </a:pPr>
            <a:endParaRPr lang="de-DE"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93815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Brautzug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93815" y="1690688"/>
            <a:ext cx="6140449" cy="48021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/>
              <a:t>Brautleute + Gäste + Mutter Braut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/>
              <a:t>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 b="1" i="1"/>
              <a:t>deductio</a:t>
            </a:r>
            <a:r>
              <a:rPr lang="de-DE" sz="2000"/>
              <a:t> der Braut </a:t>
            </a:r>
            <a:r>
              <a:rPr lang="de-DE" sz="2000"/>
              <a:t> Bräutigam entreißt die Braut der Mutter in einer Art Scheinraub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Flötenspieler flankieren den Bräutigam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drei Knaben geleiten die Braut </a:t>
            </a:r>
            <a:r>
              <a:rPr lang="de-DE" sz="2000"/>
              <a:t> Vitalität soll die Braut schützen und Kraft geben </a:t>
            </a:r>
            <a:endParaRPr lang="de-DE" sz="2000"/>
          </a:p>
          <a:p>
            <a:pPr>
              <a:lnSpc>
                <a:spcPct val="100000"/>
              </a:lnSpc>
              <a:defRPr/>
            </a:pPr>
            <a:r>
              <a:rPr lang="de-DE" sz="2000"/>
              <a:t>Gäste und Geleit rufen: „</a:t>
            </a:r>
            <a:r>
              <a:rPr lang="de-DE" sz="2000" b="1" i="1"/>
              <a:t>talassio</a:t>
            </a:r>
            <a:r>
              <a:rPr lang="de-DE" sz="2000"/>
              <a:t>“, Scherzgesänge, machen Lärm 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/>
              <a:t>    sollen böse Gedanken fernhalten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Nüsse werden an Passanten verteilt </a:t>
            </a:r>
            <a:endParaRPr/>
          </a:p>
          <a:p>
            <a:pPr marL="0" indent="0">
              <a:buNone/>
              <a:defRPr/>
            </a:pPr>
            <a:endParaRPr lang="de-DE"/>
          </a:p>
        </p:txBody>
      </p:sp>
      <p:pic>
        <p:nvPicPr>
          <p:cNvPr id="5" name="Grafik 4" descr="Ein Bild, das Person, Tänzer, Sport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969656" y="150742"/>
            <a:ext cx="4728529" cy="3103097"/>
          </a:xfrm>
          <a:prstGeom prst="rect">
            <a:avLst/>
          </a:prstGeom>
        </p:spPr>
      </p:pic>
      <p:pic>
        <p:nvPicPr>
          <p:cNvPr id="7" name="Grafik 6" descr="Ein Bild, das Person, Sport, Boden, Tänzer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969656" y="3468222"/>
            <a:ext cx="4728529" cy="3238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98665" y="452442"/>
            <a:ext cx="6002110" cy="1495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/>
              <a:t>Am Hause des Bräutigams angekommen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98665" y="2133604"/>
            <a:ext cx="6407083" cy="43957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/>
              <a:t>Braut + Bräutigam + Gäste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de-DE" sz="2000"/>
          </a:p>
          <a:p>
            <a:pPr>
              <a:lnSpc>
                <a:spcPct val="100000"/>
              </a:lnSpc>
              <a:defRPr/>
            </a:pPr>
            <a:r>
              <a:rPr lang="de-DE" sz="2000"/>
              <a:t>Braut wird über die Schwelle getragen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Braut umwickelt Türpfosten mit Wolle und bestreicht ihn mit Fett und Öl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Gäste gehen ab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im Atrium des Hauses überreicht der Bräutigam Feuer und Wasser </a:t>
            </a:r>
            <a:r>
              <a:rPr lang="de-DE" sz="2000"/>
              <a:t> Zeichen der neuen Würde als </a:t>
            </a:r>
            <a:r>
              <a:rPr lang="de-DE" sz="2000" b="1" i="1"/>
              <a:t>mater </a:t>
            </a:r>
            <a:r>
              <a:rPr lang="de-DE" sz="2000" b="1" i="1"/>
              <a:t>familias</a:t>
            </a:r>
            <a:r>
              <a:rPr lang="de-DE" sz="2000" b="1" i="1"/>
              <a:t> </a:t>
            </a:r>
            <a:r>
              <a:rPr lang="de-DE" sz="2000"/>
              <a:t>(Hausmutter)</a:t>
            </a:r>
            <a:endParaRPr lang="de-DE" sz="2000"/>
          </a:p>
        </p:txBody>
      </p:sp>
      <p:pic>
        <p:nvPicPr>
          <p:cNvPr id="5" name="Grafik 4" descr="Ein Bild, das Gebäude, draußen, Skulptur, Stein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7563" t="0" r="15604" b="0"/>
          <a:stretch/>
        </p:blipFill>
        <p:spPr bwMode="auto">
          <a:xfrm>
            <a:off x="7199440" y="10"/>
            <a:ext cx="4992559" cy="685799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Grafik 4" descr="Ein Bild, das Stein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0" t="12753" r="0" b="30429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 rot="16199999">
            <a:off x="-1103377" y="1100316"/>
            <a:ext cx="6858003" cy="46573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43465" y="643467"/>
            <a:ext cx="4230091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/>
            </a:pPr>
            <a:r>
              <a:rPr lang="en-US" sz="5200">
                <a:solidFill>
                  <a:srgbClr val="FFFFFF"/>
                </a:solidFill>
              </a:rPr>
              <a:t>Vielen Dank für Eure Unterstützung! </a:t>
            </a:r>
            <a:endParaRPr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43465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 rot="5400000">
            <a:off x="7540187" y="2206184"/>
            <a:ext cx="6858003" cy="24456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Literaturquellen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1800"/>
              <a:t>Czysz, Wolfgang; Dietz, Karlheinz; Fischer, Thomas; Kellner, Hanz-Jörg: Die Römer in Bayern. Hamburg: Nikol Verlagsgesellschaft mbh &amp; CO.KG 2005, S. 508</a:t>
            </a:r>
            <a:endParaRPr/>
          </a:p>
          <a:p>
            <a:pPr>
              <a:defRPr/>
            </a:pPr>
            <a:r>
              <a:rPr lang="de-DE" sz="1800"/>
              <a:t>www.heimatforschung-regensburg.de/1541/1/783816_DTL1480.pdf</a:t>
            </a:r>
            <a:endParaRPr/>
          </a:p>
          <a:p>
            <a:pPr>
              <a:defRPr/>
            </a:pPr>
            <a:r>
              <a:rPr lang="de-DE" sz="1800"/>
              <a:t>www.forumtraiani.de/roemische-eheschliessung-brautzug/</a:t>
            </a:r>
            <a:endParaRPr/>
          </a:p>
          <a:p>
            <a:pPr>
              <a:defRPr/>
            </a:pPr>
            <a:r>
              <a:rPr lang="de-DE" sz="1800"/>
              <a:t>www.moneymuseum.com/pdf/gestern/03_altertum/10_Ehe%20im%20antiken%20Rom.pdf</a:t>
            </a:r>
            <a:endParaRPr/>
          </a:p>
          <a:p>
            <a:pPr>
              <a:defRPr/>
            </a:pPr>
            <a:r>
              <a:rPr lang="de-DE" sz="1800"/>
              <a:t>www.imperiumromanum.com/gesellschaft/frauen/frauen_04.htm</a:t>
            </a:r>
            <a:endParaRPr/>
          </a:p>
          <a:p>
            <a:pPr>
              <a:defRPr/>
            </a:pPr>
            <a:r>
              <a:rPr lang="de-DE" sz="1800"/>
              <a:t>de.wikipedia.org/</a:t>
            </a:r>
            <a:r>
              <a:rPr lang="de-DE" sz="1800"/>
              <a:t>wiki</a:t>
            </a:r>
            <a:r>
              <a:rPr lang="de-DE" sz="1800"/>
              <a:t>/Hochzeit_(r%C3%B6mische_Antike)</a:t>
            </a:r>
            <a:endParaRPr/>
          </a:p>
          <a:p>
            <a:pPr>
              <a:defRPr/>
            </a:pPr>
            <a:r>
              <a:rPr lang="de-DE" sz="1800"/>
              <a:t>www.kinderzeitmaschine.de</a:t>
            </a:r>
            <a:r>
              <a:rPr lang="de-DE" sz="1800"/>
              <a:t>/antike/</a:t>
            </a:r>
            <a:r>
              <a:rPr lang="de-DE" sz="1800"/>
              <a:t>rom</a:t>
            </a:r>
            <a:r>
              <a:rPr lang="de-DE" sz="1800"/>
              <a:t>/</a:t>
            </a:r>
            <a:r>
              <a:rPr lang="de-DE" sz="1800"/>
              <a:t>lucys</a:t>
            </a:r>
            <a:r>
              <a:rPr lang="de-DE" sz="1800"/>
              <a:t>-wissensbox/ein-leben-in-rom-als/</a:t>
            </a:r>
            <a:r>
              <a:rPr lang="de-DE" sz="1800"/>
              <a:t>maedchen</a:t>
            </a:r>
            <a:r>
              <a:rPr lang="de-DE" sz="1800"/>
              <a:t>-verliebt-verlobt-verheiratet/</a:t>
            </a:r>
            <a:endParaRPr/>
          </a:p>
          <a:p>
            <a:pPr>
              <a:defRPr/>
            </a:pPr>
            <a:r>
              <a:rPr lang="de-DE" sz="1800"/>
              <a:t>imperium-romanum.info</a:t>
            </a:r>
            <a:r>
              <a:rPr lang="de-DE" sz="1800"/>
              <a:t>/wiki/index.php/Hochzeit</a:t>
            </a:r>
            <a:endParaRPr/>
          </a:p>
          <a:p>
            <a:pPr>
              <a:defRPr/>
            </a:pPr>
            <a:r>
              <a:rPr lang="de-DE" sz="1800"/>
              <a:t>www.forumtraiani.de</a:t>
            </a:r>
            <a:r>
              <a:rPr lang="de-DE" sz="1800"/>
              <a:t>/roemische-hochzeit/</a:t>
            </a:r>
            <a:endParaRPr/>
          </a:p>
          <a:p>
            <a:pPr>
              <a:defRPr/>
            </a:pPr>
            <a:r>
              <a:rPr lang="de-DE" sz="1800"/>
              <a:t>www.forumtraiani.de</a:t>
            </a:r>
            <a:r>
              <a:rPr lang="de-DE" sz="1800"/>
              <a:t>/</a:t>
            </a:r>
            <a:r>
              <a:rPr lang="de-DE" sz="1800"/>
              <a:t>roemische</a:t>
            </a:r>
            <a:r>
              <a:rPr lang="de-DE" sz="1800"/>
              <a:t>-hochzeit-rituale-und-feier/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Grafik 5" descr="Ein Bild, das draußen, alt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0" t="0" r="0" b="62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75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097280" y="325550"/>
            <a:ext cx="10058400" cy="3574778"/>
          </a:xfrm>
          <a:effectLst>
            <a:outerShdw blurRad="50800" dist="38100" dir="2700000" rotWithShape="0" algn="tl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de-DE" sz="5200">
                <a:solidFill>
                  <a:srgbClr val="FFFFFF"/>
                </a:solidFill>
              </a:rPr>
              <a:t>Der Tempelbezirk auf dem </a:t>
            </a:r>
            <a:r>
              <a:rPr lang="de-DE" sz="5200">
                <a:solidFill>
                  <a:srgbClr val="FFFFFF"/>
                </a:solidFill>
              </a:rPr>
              <a:t>Ziegetsberg</a:t>
            </a:r>
            <a:r>
              <a:rPr lang="de-DE" sz="5200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3" name="Untertitel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100051" y="4072043"/>
            <a:ext cx="10058400" cy="1282707"/>
          </a:xfrm>
          <a:effectLst>
            <a:outerShdw blurRad="50800" dist="38100" dir="2700000" rotWithShape="0" algn="tl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Anna Diehm, </a:t>
            </a:r>
            <a:r>
              <a:rPr lang="de-DE">
                <a:solidFill>
                  <a:srgbClr val="FFFFFF"/>
                </a:solidFill>
              </a:rPr>
              <a:t>Simone Schönstein </a:t>
            </a:r>
            <a:r>
              <a:rPr lang="de-DE">
                <a:solidFill>
                  <a:srgbClr val="FFFFFF"/>
                </a:solidFill>
              </a:rPr>
              <a:t>&amp; Nele Hake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Bilderquellen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200" y="1557337"/>
            <a:ext cx="10515600" cy="53006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1600"/>
              <a:t>vici.org</a:t>
            </a:r>
            <a:r>
              <a:rPr lang="de-DE" sz="1600"/>
              <a:t>/</a:t>
            </a:r>
            <a:r>
              <a:rPr lang="de-DE" sz="1600"/>
              <a:t>vici</a:t>
            </a:r>
            <a:r>
              <a:rPr lang="de-DE" sz="1600"/>
              <a:t>/26487/?lang=de</a:t>
            </a:r>
            <a:endParaRPr/>
          </a:p>
          <a:p>
            <a:pPr>
              <a:defRPr/>
            </a:pPr>
            <a:r>
              <a:rPr lang="de-DE" sz="1600"/>
              <a:t>de.wikipedia.org</a:t>
            </a:r>
            <a:r>
              <a:rPr lang="de-DE" sz="1600"/>
              <a:t>/</a:t>
            </a:r>
            <a:r>
              <a:rPr lang="de-DE" sz="1600"/>
              <a:t>wiki</a:t>
            </a:r>
            <a:r>
              <a:rPr lang="de-DE" sz="1600"/>
              <a:t>/Datei:Jean-Pierre_Saint-Ours_-_Hochzeit_bei_den_Germanen_-_4897_-_Bavarian_State_Painting_Collections.jpg</a:t>
            </a:r>
            <a:endParaRPr/>
          </a:p>
          <a:p>
            <a:pPr>
              <a:defRPr/>
            </a:pPr>
            <a:r>
              <a:rPr lang="de-DE" sz="1600"/>
              <a:t>www.pinterest.de/pin/581034789402348366/</a:t>
            </a:r>
            <a:endParaRPr/>
          </a:p>
          <a:p>
            <a:pPr>
              <a:defRPr/>
            </a:pPr>
            <a:r>
              <a:rPr lang="de-DE" sz="1600"/>
              <a:t>www.flickr.com</a:t>
            </a:r>
            <a:r>
              <a:rPr lang="de-DE" sz="1600"/>
              <a:t>/</a:t>
            </a:r>
            <a:r>
              <a:rPr lang="de-DE" sz="1600"/>
              <a:t>photos</a:t>
            </a:r>
            <a:r>
              <a:rPr lang="de-DE" sz="1600"/>
              <a:t>/</a:t>
            </a:r>
            <a:r>
              <a:rPr lang="de-DE" sz="1600"/>
              <a:t>priesner</a:t>
            </a:r>
            <a:r>
              <a:rPr lang="de-DE" sz="1600"/>
              <a:t>/4756415819</a:t>
            </a:r>
            <a:endParaRPr/>
          </a:p>
          <a:p>
            <a:pPr>
              <a:defRPr/>
            </a:pPr>
            <a:r>
              <a:rPr lang="de-DE" sz="1600"/>
              <a:t>fotograficus.at</a:t>
            </a:r>
            <a:r>
              <a:rPr lang="de-DE" sz="1600"/>
              <a:t>/</a:t>
            </a:r>
            <a:r>
              <a:rPr lang="de-DE" sz="1600"/>
              <a:t>pages</a:t>
            </a:r>
            <a:r>
              <a:rPr lang="de-DE" sz="1600"/>
              <a:t>/</a:t>
            </a:r>
            <a:r>
              <a:rPr lang="de-DE" sz="1600"/>
              <a:t>themen</a:t>
            </a:r>
            <a:r>
              <a:rPr lang="de-DE" sz="1600"/>
              <a:t>/</a:t>
            </a:r>
            <a:r>
              <a:rPr lang="de-DE" sz="1600"/>
              <a:t>staedte</a:t>
            </a:r>
            <a:r>
              <a:rPr lang="de-DE" sz="1600"/>
              <a:t>-im-portrait/</a:t>
            </a:r>
            <a:r>
              <a:rPr lang="de-DE" sz="1600"/>
              <a:t>carnuntum</a:t>
            </a:r>
            <a:r>
              <a:rPr lang="de-DE" sz="1600"/>
              <a:t>/roemerfestival-2018.php</a:t>
            </a:r>
            <a:endParaRPr/>
          </a:p>
          <a:p>
            <a:pPr>
              <a:defRPr/>
            </a:pPr>
            <a:r>
              <a:rPr lang="de-DE" sz="1600"/>
              <a:t>www.kunst-fuer-alle.de/deutsch/kunst/kuenstler/kunstdruck/emilio-vasarri/21256/1/140949/roemische-hochzeit/index.htm</a:t>
            </a:r>
            <a:endParaRPr/>
          </a:p>
          <a:p>
            <a:pPr>
              <a:defRPr/>
            </a:pPr>
            <a:r>
              <a:rPr lang="de-DE" sz="1600"/>
              <a:t>www.zdf.de/dokumentation/terra-x/ein-tag-im-alten-rom-102.html</a:t>
            </a:r>
            <a:endParaRPr/>
          </a:p>
          <a:p>
            <a:pPr>
              <a:defRPr/>
            </a:pPr>
            <a:r>
              <a:rPr lang="de-DE" sz="1600"/>
              <a:t>www.br.de/radio/bayern2/sendungen/radiowissen/geschichte/zukunft-vorhersage-frueh-100.html</a:t>
            </a:r>
            <a:endParaRPr/>
          </a:p>
          <a:p>
            <a:pPr>
              <a:defRPr/>
            </a:pPr>
            <a:r>
              <a:rPr lang="de-DE" sz="1600"/>
              <a:t>de.wikipedia.org</a:t>
            </a:r>
            <a:r>
              <a:rPr lang="de-DE" sz="1600"/>
              <a:t>/</a:t>
            </a:r>
            <a:r>
              <a:rPr lang="de-DE" sz="1600"/>
              <a:t>wiki</a:t>
            </a:r>
            <a:r>
              <a:rPr lang="de-DE" sz="1600"/>
              <a:t>/Datei:Herkulaneischer_Meister_002.jpg</a:t>
            </a:r>
            <a:endParaRPr/>
          </a:p>
          <a:p>
            <a:pPr>
              <a:defRPr/>
            </a:pPr>
            <a:r>
              <a:rPr lang="de-DE" sz="1600"/>
              <a:t>commons.wikimedia.org</a:t>
            </a:r>
            <a:r>
              <a:rPr lang="de-DE" sz="1600"/>
              <a:t>/</a:t>
            </a:r>
            <a:r>
              <a:rPr lang="de-DE" sz="1600"/>
              <a:t>wiki</a:t>
            </a:r>
            <a:r>
              <a:rPr lang="de-DE" sz="1600"/>
              <a:t>/</a:t>
            </a:r>
            <a:r>
              <a:rPr lang="de-DE" sz="1600"/>
              <a:t>File:El-matrimonio-romano.jpg</a:t>
            </a:r>
            <a:endParaRPr lang="de-DE" sz="1600"/>
          </a:p>
          <a:p>
            <a:pPr>
              <a:defRPr/>
            </a:pPr>
            <a:r>
              <a:rPr lang="de-DE" sz="1600"/>
              <a:t>www.romanoimpero.com/2018/12/il-pater-familias.html</a:t>
            </a:r>
            <a:endParaRPr/>
          </a:p>
          <a:p>
            <a:pPr>
              <a:defRPr/>
            </a:pPr>
            <a:r>
              <a:rPr lang="de-DE" sz="1600"/>
              <a:t>www.hofer-antikschmuck.de/schmuckstuecke/musealer-goldring-mit-sieglstein-aus-achat-2-jhd-n-chr/a-58436</a:t>
            </a:r>
            <a:endParaRPr/>
          </a:p>
          <a:p>
            <a:pPr>
              <a:defRPr/>
            </a:pPr>
            <a:r>
              <a:rPr lang="de-DE" sz="1600"/>
              <a:t>www.main-echo.de</a:t>
            </a:r>
            <a:r>
              <a:rPr lang="de-DE" sz="1600"/>
              <a:t>/regional/kreis-</a:t>
            </a:r>
            <a:r>
              <a:rPr lang="de-DE" sz="1600"/>
              <a:t>miltenberg</a:t>
            </a:r>
            <a:r>
              <a:rPr lang="de-DE" sz="1600"/>
              <a:t>/matrona-heiratet-ihren-centurio-art-3184019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71318" y="21823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Der Tempelbezirk auf dem </a:t>
            </a:r>
            <a:r>
              <a:rPr lang="de-DE"/>
              <a:t>Ziegetsberg</a:t>
            </a:r>
            <a:r>
              <a:rPr lang="de-DE"/>
              <a:t>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71318" y="1390877"/>
            <a:ext cx="6129482" cy="511826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e-DE" sz="2000"/>
              <a:t>Gründung um 180 n. Chr. </a:t>
            </a:r>
            <a:endParaRPr/>
          </a:p>
          <a:p>
            <a:pPr>
              <a:defRPr/>
            </a:pPr>
            <a:r>
              <a:rPr lang="de-DE" sz="2000"/>
              <a:t>Gründung durch Kaufleute aus Trier und Legionäre aus Regensburg </a:t>
            </a:r>
            <a:endParaRPr/>
          </a:p>
          <a:p>
            <a:pPr>
              <a:defRPr/>
            </a:pPr>
            <a:r>
              <a:rPr lang="de-DE" sz="2000"/>
              <a:t>Kultstätte des Merkurs und seiner Mutter Maia ( </a:t>
            </a:r>
            <a:r>
              <a:rPr lang="de-DE" sz="2000"/>
              <a:t> </a:t>
            </a:r>
            <a:r>
              <a:rPr lang="de-DE" sz="2000"/>
              <a:t>Merkur ist der Gott der Reisenden, der Händler und der Diebe)  </a:t>
            </a:r>
            <a:endParaRPr/>
          </a:p>
          <a:p>
            <a:pPr>
              <a:defRPr/>
            </a:pPr>
            <a:r>
              <a:rPr lang="de-DE" sz="2000"/>
              <a:t>großer </a:t>
            </a:r>
            <a:r>
              <a:rPr lang="de-DE" sz="2000"/>
              <a:t>gallo</a:t>
            </a:r>
            <a:r>
              <a:rPr lang="de-DE" sz="2000"/>
              <a:t>-römischer Umgangstempel mit Apsis von ca. 14 x 14 m Seitenlänge</a:t>
            </a:r>
            <a:endParaRPr/>
          </a:p>
          <a:p>
            <a:pPr>
              <a:defRPr/>
            </a:pPr>
            <a:r>
              <a:rPr lang="de-DE" sz="2000"/>
              <a:t>Grundplan eines kleinen Vierecks in einem größeren Viereck  </a:t>
            </a:r>
            <a:endParaRPr/>
          </a:p>
          <a:p>
            <a:pPr>
              <a:defRPr/>
            </a:pPr>
            <a:r>
              <a:rPr lang="de-DE" sz="2000"/>
              <a:t>2 Kapellen </a:t>
            </a:r>
            <a:endParaRPr/>
          </a:p>
          <a:p>
            <a:pPr>
              <a:defRPr/>
            </a:pPr>
            <a:r>
              <a:rPr lang="de-DE" sz="2000"/>
              <a:t>ca. 6 Kultmonumente</a:t>
            </a:r>
            <a:endParaRPr/>
          </a:p>
          <a:p>
            <a:pPr marL="0" indent="0">
              <a:buNone/>
              <a:defRPr/>
            </a:pPr>
            <a:r>
              <a:rPr lang="de-DE" sz="2000"/>
              <a:t>    Der Tempel erfreute sich großer Beliebtheit </a:t>
            </a:r>
            <a:r>
              <a:rPr lang="de-DE" sz="2000"/>
              <a:t> </a:t>
            </a:r>
            <a:endParaRPr/>
          </a:p>
          <a:p>
            <a:pPr>
              <a:defRPr/>
            </a:pPr>
            <a:r>
              <a:rPr lang="de-DE" sz="2000"/>
              <a:t>Zerstörung der Tempelanlage in der Spätantike durch christliche Eiferer    </a:t>
            </a:r>
            <a:endParaRPr/>
          </a:p>
        </p:txBody>
      </p:sp>
      <p:pic>
        <p:nvPicPr>
          <p:cNvPr id="5" name="Grafik 4" descr="Ein Bild, das draußen, alt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400800" y="1543793"/>
            <a:ext cx="5519882" cy="355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474555" y="6059658"/>
            <a:ext cx="5121371" cy="433217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de-DE" sz="2000">
                <a:latin typeface="+mn-lt"/>
              </a:rPr>
              <a:t>Plan des Merkurheiligtums auf dem </a:t>
            </a:r>
            <a:r>
              <a:rPr lang="de-DE" sz="2000">
                <a:latin typeface="+mn-lt"/>
              </a:rPr>
              <a:t>Ziegetsberg</a:t>
            </a:r>
            <a:endParaRPr lang="de-DE" sz="2000">
              <a:latin typeface="+mn-lt"/>
            </a:endParaRPr>
          </a:p>
        </p:txBody>
      </p:sp>
      <p:pic>
        <p:nvPicPr>
          <p:cNvPr id="7" name="Grafik 6" descr="Ein Bild, das Gras, Himmel, draußen, Feld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0" t="10182" r="0" b="8204"/>
          <a:stretch/>
        </p:blipFill>
        <p:spPr bwMode="auto">
          <a:xfrm>
            <a:off x="838200" y="3349993"/>
            <a:ext cx="5121371" cy="3142882"/>
          </a:xfrm>
          <a:prstGeom prst="rect">
            <a:avLst/>
          </a:prstGeom>
        </p:spPr>
      </p:pic>
      <p:pic>
        <p:nvPicPr>
          <p:cNvPr id="9" name="Grafik 8" descr="Ein Bild, das Gebäude, draußen, Haus, Fenster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38200" y="365125"/>
            <a:ext cx="5121371" cy="2744787"/>
          </a:xfrm>
          <a:prstGeom prst="rect">
            <a:avLst/>
          </a:prstGeom>
        </p:spPr>
      </p:pic>
      <p:pic>
        <p:nvPicPr>
          <p:cNvPr id="4" name="Grafik 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716682" y="365125"/>
            <a:ext cx="4637118" cy="5694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" name="Grafik 4" hidden="0"/>
          <p:cNvPicPr>
            <a:picLocks noChangeAspect="1"/>
          </p:cNvPicPr>
          <p:nvPr isPhoto="0" userDrawn="0"/>
        </p:nvPicPr>
        <p:blipFill>
          <a:blip r:embed="rId2"/>
          <a:srcRect l="0" t="3129" r="0" b="0"/>
          <a:stretch/>
        </p:blipFill>
        <p:spPr bwMode="auto">
          <a:xfrm>
            <a:off x="1576179" y="0"/>
            <a:ext cx="9039642" cy="6858000"/>
          </a:xfrm>
          <a:prstGeom prst="rect">
            <a:avLst/>
          </a:prstGeom>
        </p:spPr>
      </p:pic>
      <p:grpSp>
        <p:nvGrpSpPr>
          <p:cNvPr id="7" name="Google Shape;11905;p77" hidden="0"/>
          <p:cNvGrpSpPr/>
          <p:nvPr isPhoto="0" userDrawn="0"/>
        </p:nvGrpSpPr>
        <p:grpSpPr bwMode="auto">
          <a:xfrm>
            <a:off x="3060711" y="5827748"/>
            <a:ext cx="365344" cy="368785"/>
            <a:chOff x="-60987050" y="2671399"/>
            <a:chExt cx="315850" cy="318825"/>
          </a:xfrm>
          <a:solidFill>
            <a:srgbClr val="C00000"/>
          </a:solidFill>
        </p:grpSpPr>
        <p:sp>
          <p:nvSpPr>
            <p:cNvPr id="8" name="Google Shape;11906;p77" hidden="0"/>
            <p:cNvSpPr/>
            <p:nvPr isPhoto="0" userDrawn="0"/>
          </p:nvSpPr>
          <p:spPr bwMode="auto">
            <a:xfrm>
              <a:off x="-60987050" y="2671399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fill="norm" stroke="1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Google Shape;11907;p77" hidden="0"/>
            <p:cNvSpPr/>
            <p:nvPr isPhoto="0" userDrawn="0"/>
          </p:nvSpPr>
          <p:spPr bwMode="auto"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fill="norm" stroke="1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 w="3175"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oogle Shape;11644;p76" hidden="0"/>
          <p:cNvGrpSpPr/>
          <p:nvPr isPhoto="0" userDrawn="0"/>
        </p:nvGrpSpPr>
        <p:grpSpPr bwMode="auto">
          <a:xfrm>
            <a:off x="6753407" y="78755"/>
            <a:ext cx="375591" cy="373766"/>
            <a:chOff x="-41695775" y="2683025"/>
            <a:chExt cx="319000" cy="317450"/>
          </a:xfrm>
          <a:solidFill>
            <a:srgbClr val="C00000"/>
          </a:solidFill>
        </p:grpSpPr>
        <p:sp>
          <p:nvSpPr>
            <p:cNvPr id="11" name="Google Shape;11645;p76" hidden="0"/>
            <p:cNvSpPr/>
            <p:nvPr isPhoto="0" userDrawn="0"/>
          </p:nvSpPr>
          <p:spPr bwMode="auto"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fill="norm" stroke="1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Google Shape;11646;p76" hidden="0"/>
            <p:cNvSpPr/>
            <p:nvPr isPhoto="0" userDrawn="0"/>
          </p:nvSpPr>
          <p:spPr bwMode="auto"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fill="norm" stroke="1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Google Shape;11647;p76" hidden="0"/>
            <p:cNvSpPr/>
            <p:nvPr isPhoto="0" userDrawn="0"/>
          </p:nvSpPr>
          <p:spPr bwMode="auto"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fill="norm" stroke="1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 descr="Treppenaufgang und Säulen eines majestätischen Stadtgebäudes" hidden="0"/>
          <p:cNvPicPr>
            <a:picLocks noChangeAspect="1"/>
          </p:cNvPicPr>
          <p:nvPr isPhoto="0" userDrawn="0"/>
        </p:nvPicPr>
        <p:blipFill>
          <a:blip r:embed="rId2"/>
          <a:srcRect l="0" t="0" r="0"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Römische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Hochzeit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/>
          </a:p>
        </p:txBody>
      </p:sp>
      <p:cxnSp>
        <p:nvCxnSpPr>
          <p:cNvPr id="11" name="Straight Connector 10" hidden="0"/>
          <p:cNvCxnSpPr>
            <a:cxnSpLocks noAdjustHandles="1" noChangeArrowheads="1" noChangeAspect="1" noChangeShapeType="1" noEditPoints="1" noGrp="1" noMove="1" noResize="1" noRot="1"/>
          </p:cNvCxnSpPr>
          <p:nvPr isPhoto="0" userDrawn="0"/>
        </p:nvCxnSpPr>
        <p:spPr bwMode="auto"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hidden="0"/>
          <p:cNvCxnSpPr>
            <a:cxnSpLocks noAdjustHandles="1" noChangeArrowheads="1" noChangeAspect="1" noChangeShapeType="1" noEditPoints="1" noGrp="1" noMove="1" noResize="1" noRot="1"/>
          </p:cNvCxnSpPr>
          <p:nvPr isPhoto="0" userDrawn="0"/>
        </p:nvCxnSpPr>
        <p:spPr bwMode="auto">
          <a:xfrm>
            <a:off x="0" y="613485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36616" y="195268"/>
            <a:ext cx="6002110" cy="1098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/>
              <a:t>Allgemeine Fakten 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33566" y="1564483"/>
            <a:ext cx="7409651" cy="5098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000"/>
              <a:t>Ehe als Stütze der Gesellschaft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Mädchen durften bereits mit 7 Jahren verlobt werden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Heiratsfähigkeit mit dem Einsetzen der </a:t>
            </a:r>
            <a:r>
              <a:rPr lang="de-DE" sz="2000" b="1" i="1"/>
              <a:t>pubertas</a:t>
            </a:r>
            <a:r>
              <a:rPr lang="de-DE" sz="2000" i="1"/>
              <a:t> </a:t>
            </a:r>
            <a:r>
              <a:rPr lang="de-DE" sz="2000"/>
              <a:t>(Pubertät) 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000"/>
              <a:t>     </a:t>
            </a:r>
            <a:r>
              <a:rPr lang="de-DE" sz="2000"/>
              <a:t> Mädchen erreichten sie mit 12 und Jungen mit 14 Jahren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 b="1" i="1"/>
              <a:t>Lex </a:t>
            </a:r>
            <a:r>
              <a:rPr lang="de-DE" sz="2000" b="1" i="1"/>
              <a:t>Papia</a:t>
            </a:r>
            <a:r>
              <a:rPr lang="de-DE" sz="2000" b="1" i="1"/>
              <a:t> </a:t>
            </a:r>
            <a:r>
              <a:rPr lang="de-DE" sz="2000" b="1" i="1"/>
              <a:t>Poppaea</a:t>
            </a:r>
            <a:r>
              <a:rPr lang="de-DE" sz="2000"/>
              <a:t>: Heiratsgesetz von Augustus belegt Frauen, die mit 20 und Männer, die mit 25 Jahre noch unverheiratet sind mit Strafen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Ehen weniger aus Liebe, sondern aus politischen oder materiellen Interessen </a:t>
            </a:r>
            <a:r>
              <a:rPr lang="de-DE" sz="2000"/>
              <a:t> Liebesheirat jedoch nicht ungewöhnlich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Frau kümmert sich um um das Haus und erzieht die Kinder (</a:t>
            </a:r>
            <a:r>
              <a:rPr lang="de-DE" sz="2000" b="1" i="1"/>
              <a:t>casta</a:t>
            </a:r>
            <a:r>
              <a:rPr lang="de-DE" sz="2000" b="1" i="1"/>
              <a:t> </a:t>
            </a:r>
            <a:r>
              <a:rPr lang="de-DE" sz="2000" b="1" i="1"/>
              <a:t>fruit</a:t>
            </a:r>
            <a:r>
              <a:rPr lang="de-DE" sz="2000" b="1" i="1"/>
              <a:t>, </a:t>
            </a:r>
            <a:r>
              <a:rPr lang="de-DE" sz="2000" b="1" i="1"/>
              <a:t>domum</a:t>
            </a:r>
            <a:r>
              <a:rPr lang="de-DE" sz="2000" b="1" i="1"/>
              <a:t> </a:t>
            </a:r>
            <a:r>
              <a:rPr lang="de-DE" sz="2000" b="1" i="1"/>
              <a:t>servavit</a:t>
            </a:r>
            <a:r>
              <a:rPr lang="de-DE" sz="2000" b="1" i="1"/>
              <a:t>, </a:t>
            </a:r>
            <a:r>
              <a:rPr lang="de-DE" sz="2000" b="1" i="1"/>
              <a:t>lanam</a:t>
            </a:r>
            <a:r>
              <a:rPr lang="de-DE" sz="2000" b="1" i="1"/>
              <a:t> fecit</a:t>
            </a:r>
            <a:r>
              <a:rPr lang="de-DE" sz="2000"/>
              <a:t>; sie war keusch, hütete das Haus, und verarbeitete Wolle), währende der Mann die Familie mit seiner Erwerbstätigkeit versorgt und sie nach außen repräsentiert</a:t>
            </a:r>
            <a:endParaRPr lang="de-DE" sz="2000"/>
          </a:p>
          <a:p>
            <a:pPr>
              <a:buFont typeface="Wingdings"/>
              <a:buChar char="Ø"/>
              <a:defRPr/>
            </a:pPr>
            <a:endParaRPr lang="de-DE" sz="1600"/>
          </a:p>
        </p:txBody>
      </p:sp>
      <p:pic>
        <p:nvPicPr>
          <p:cNvPr id="5" name="Grafik 4" descr="Ein Bild, das Gebäude, Skulptur, Stein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rcRect l="12025" t="0" r="0" b="0"/>
          <a:stretch/>
        </p:blipFill>
        <p:spPr bwMode="auto">
          <a:xfrm>
            <a:off x="7665395" y="477735"/>
            <a:ext cx="4296993" cy="590253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71500" y="223837"/>
            <a:ext cx="10515600" cy="1198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Allgemeine Fakten</a:t>
            </a:r>
            <a:endParaRPr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71500" y="1921164"/>
            <a:ext cx="4863441" cy="43726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000"/>
              <a:t>über den Ehepartner entschied der </a:t>
            </a:r>
            <a:r>
              <a:rPr lang="de-DE" sz="2000" b="1" i="1"/>
              <a:t>pater</a:t>
            </a:r>
            <a:r>
              <a:rPr lang="de-DE" sz="2000" b="1" i="1"/>
              <a:t> </a:t>
            </a:r>
            <a:r>
              <a:rPr lang="de-DE" sz="2000" b="1" i="1"/>
              <a:t>familias</a:t>
            </a:r>
            <a:r>
              <a:rPr lang="de-DE" sz="2000" b="1"/>
              <a:t> </a:t>
            </a:r>
            <a:r>
              <a:rPr lang="de-DE" sz="2000"/>
              <a:t>(Vater)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Paare konnten gegen ihren Willen geschieden werden, wenn  dem </a:t>
            </a:r>
            <a:r>
              <a:rPr lang="de-DE" sz="2000" b="1" i="1"/>
              <a:t>pater</a:t>
            </a:r>
            <a:r>
              <a:rPr lang="de-DE" sz="2000" b="1" i="1"/>
              <a:t> </a:t>
            </a:r>
            <a:r>
              <a:rPr lang="de-DE" sz="2000" b="1" i="1"/>
              <a:t>familias</a:t>
            </a:r>
            <a:r>
              <a:rPr lang="de-DE" sz="2000"/>
              <a:t> eine andere Verbindung günstiger erschien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Ehepartner durften nicht zu eng miteinander verwandt sein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2000"/>
              <a:t>Heirat zwischen Patriziern und Plebejern nicht erlaubt </a:t>
            </a:r>
            <a:endParaRPr/>
          </a:p>
          <a:p>
            <a:pPr marL="0" indent="0">
              <a:buNone/>
              <a:defRPr/>
            </a:pPr>
            <a:endParaRPr lang="de-DE"/>
          </a:p>
        </p:txBody>
      </p:sp>
      <p:pic>
        <p:nvPicPr>
          <p:cNvPr id="5" name="Grafik 4" descr="Ein Bild, das Text, drinnen, Buch, alt enthält.&#10;&#10;Automatisch generierte Beschreibung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978314" y="813077"/>
            <a:ext cx="5642186" cy="523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0000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 hidden="0"/>
          <p:cNvSpPr>
            <a:spLocks noAdjustHandles="1" noChangeArrowheads="1" noChangeAspect="1" noChangeShapeType="1" noEditPoints="1" noGrp="1" noMove="1" noResize="1" noRot="1" noTextEdit="1"/>
          </p:cNvSpPr>
          <p:nvPr isPhoto="0" userDrawn="0"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 descr="akg-images - Römische Hochzeit" hidden="0"/>
          <p:cNvPicPr>
            <a:picLocks noChangeAspect="1" noChangeArrowheads="1"/>
          </p:cNvPicPr>
          <p:nvPr isPhoto="0" userDrawn="0"/>
        </p:nvPicPr>
        <p:blipFill>
          <a:blip r:embed="rId2">
            <a:alphaModFix amt="50000"/>
          </a:blip>
          <a:srcRect l="1333" t="0" r="0" b="0"/>
          <a:stretch/>
        </p:blipFill>
        <p:spPr bwMode="auto">
          <a:xfrm>
            <a:off x="0" y="0"/>
            <a:ext cx="12191980" cy="6857999"/>
          </a:xfrm>
          <a:prstGeom prst="rect">
            <a:avLst/>
          </a:prstGeom>
          <a:noFill/>
        </p:spPr>
      </p:pic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b="1" i="1">
                <a:solidFill>
                  <a:srgbClr val="FFFFFF"/>
                </a:solidFill>
              </a:rPr>
              <a:t>patrizische</a:t>
            </a:r>
            <a:r>
              <a:rPr lang="en-US" b="1" i="1">
                <a:solidFill>
                  <a:srgbClr val="FFFFFF"/>
                </a:solidFill>
              </a:rPr>
              <a:t> </a:t>
            </a:r>
            <a:r>
              <a:rPr lang="en-US" b="1" i="1">
                <a:solidFill>
                  <a:srgbClr val="FFFFFF"/>
                </a:solidFill>
              </a:rPr>
              <a:t>Confarreatio</a:t>
            </a:r>
            <a:r>
              <a:rPr lang="en-US" b="1" i="1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 </a:t>
            </a:r>
            <a:r>
              <a:rPr lang="en-US">
                <a:solidFill>
                  <a:srgbClr val="FFFFFF"/>
                </a:solidFill>
              </a:rPr>
              <a:t>Ausschließlich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für</a:t>
            </a:r>
            <a:r>
              <a:rPr lang="en-US">
                <a:solidFill>
                  <a:srgbClr val="FFFFFF"/>
                </a:solidFill>
              </a:rPr>
              <a:t> d</a:t>
            </a:r>
            <a:r>
              <a:rPr lang="de-DE">
                <a:solidFill>
                  <a:srgbClr val="FFFFFF"/>
                </a:solidFill>
              </a:rPr>
              <a:t>ie</a:t>
            </a:r>
            <a:r>
              <a:rPr lang="de-DE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Patrizier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vorbehalten</a:t>
            </a:r>
            <a:r>
              <a:rPr lang="en-US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ONLYOFFICE/6.4.1.46</Application>
  <DocSecurity>0</DocSecurity>
  <PresentationFormat>Breitbild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Tempelbezirk auf dem Ziegetsberg</dc:title>
  <dc:subject/>
  <dc:creator>Steffen Müller</dc:creator>
  <cp:keywords/>
  <dc:description/>
  <dc:identifier/>
  <dc:language/>
  <cp:lastModifiedBy/>
  <cp:revision>14</cp:revision>
  <dcterms:created xsi:type="dcterms:W3CDTF">2021-11-18T19:28:55Z</dcterms:created>
  <dcterms:modified xsi:type="dcterms:W3CDTF">2021-11-25T12:48:42Z</dcterms:modified>
  <cp:category/>
  <cp:contentStatus/>
  <cp:version/>
</cp:coreProperties>
</file>